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472" r:id="rId3"/>
    <p:sldId id="473" r:id="rId4"/>
    <p:sldId id="474" r:id="rId5"/>
    <p:sldId id="475" r:id="rId6"/>
    <p:sldId id="476" r:id="rId7"/>
    <p:sldId id="477" r:id="rId8"/>
    <p:sldId id="478" r:id="rId9"/>
    <p:sldId id="479" r:id="rId10"/>
    <p:sldId id="480" r:id="rId11"/>
    <p:sldId id="481" r:id="rId12"/>
    <p:sldId id="360" r:id="rId13"/>
    <p:sldId id="466" r:id="rId14"/>
    <p:sldId id="467" r:id="rId15"/>
    <p:sldId id="468" r:id="rId16"/>
    <p:sldId id="469" r:id="rId17"/>
    <p:sldId id="470" r:id="rId18"/>
    <p:sldId id="482" r:id="rId19"/>
    <p:sldId id="47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FFFF"/>
    <a:srgbClr val="FFCC99"/>
    <a:srgbClr val="FFCCCC"/>
    <a:srgbClr val="EB94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>
        <p:scale>
          <a:sx n="95" d="100"/>
          <a:sy n="95" d="100"/>
        </p:scale>
        <p:origin x="-808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6" d="100"/>
        <a:sy n="136" d="100"/>
      </p:scale>
      <p:origin x="0" y="-2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3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53975"/>
          </c:spPr>
          <c:marker>
            <c:symbol val="circle"/>
            <c:size val="8"/>
          </c:marker>
          <c:xVal>
            <c:numRef>
              <c:f>Sheet1!$F$5:$F$29</c:f>
              <c:numCache>
                <c:formatCode>General</c:formatCode>
                <c:ptCount val="25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19.0</c:v>
                </c:pt>
                <c:pt idx="5">
                  <c:v>19.5</c:v>
                </c:pt>
                <c:pt idx="6">
                  <c:v>19.8</c:v>
                </c:pt>
                <c:pt idx="7">
                  <c:v>19.9</c:v>
                </c:pt>
                <c:pt idx="8">
                  <c:v>19.95</c:v>
                </c:pt>
                <c:pt idx="9">
                  <c:v>19.96</c:v>
                </c:pt>
                <c:pt idx="10">
                  <c:v>19.97</c:v>
                </c:pt>
                <c:pt idx="11">
                  <c:v>19.98</c:v>
                </c:pt>
                <c:pt idx="12">
                  <c:v>19.99</c:v>
                </c:pt>
                <c:pt idx="13">
                  <c:v>20.0</c:v>
                </c:pt>
                <c:pt idx="14">
                  <c:v>20.01</c:v>
                </c:pt>
                <c:pt idx="15">
                  <c:v>20.02</c:v>
                </c:pt>
                <c:pt idx="16">
                  <c:v>20.03</c:v>
                </c:pt>
                <c:pt idx="17">
                  <c:v>20.04</c:v>
                </c:pt>
                <c:pt idx="18">
                  <c:v>20.05</c:v>
                </c:pt>
                <c:pt idx="19">
                  <c:v>20.1</c:v>
                </c:pt>
                <c:pt idx="20">
                  <c:v>20.2</c:v>
                </c:pt>
                <c:pt idx="21">
                  <c:v>20.5</c:v>
                </c:pt>
                <c:pt idx="22">
                  <c:v>21.0</c:v>
                </c:pt>
                <c:pt idx="23">
                  <c:v>25.0</c:v>
                </c:pt>
                <c:pt idx="24">
                  <c:v>30.0</c:v>
                </c:pt>
              </c:numCache>
            </c:numRef>
          </c:xVal>
          <c:yVal>
            <c:numRef>
              <c:f>Sheet1!$G$5:$G$29</c:f>
              <c:numCache>
                <c:formatCode>General</c:formatCode>
                <c:ptCount val="25"/>
                <c:pt idx="0">
                  <c:v>1.0</c:v>
                </c:pt>
                <c:pt idx="1">
                  <c:v>1.22</c:v>
                </c:pt>
                <c:pt idx="2">
                  <c:v>1.48</c:v>
                </c:pt>
                <c:pt idx="3">
                  <c:v>1.84</c:v>
                </c:pt>
                <c:pt idx="4">
                  <c:v>2.59</c:v>
                </c:pt>
                <c:pt idx="5">
                  <c:v>2.9</c:v>
                </c:pt>
                <c:pt idx="6">
                  <c:v>3.3</c:v>
                </c:pt>
                <c:pt idx="7">
                  <c:v>3.600972895686747</c:v>
                </c:pt>
                <c:pt idx="8">
                  <c:v>3.902546779314008</c:v>
                </c:pt>
                <c:pt idx="9">
                  <c:v>3.999565488226018</c:v>
                </c:pt>
                <c:pt idx="10">
                  <c:v>4.124612893540447</c:v>
                </c:pt>
                <c:pt idx="11">
                  <c:v>4.300812794118153</c:v>
                </c:pt>
                <c:pt idx="12">
                  <c:v>4.601951404133464</c:v>
                </c:pt>
                <c:pt idx="13">
                  <c:v>7.0</c:v>
                </c:pt>
                <c:pt idx="14">
                  <c:v>9.397831448621062</c:v>
                </c:pt>
                <c:pt idx="15">
                  <c:v>9.698752911363847</c:v>
                </c:pt>
                <c:pt idx="16">
                  <c:v>9.874735664614551</c:v>
                </c:pt>
                <c:pt idx="17">
                  <c:v>9.99956592252069</c:v>
                </c:pt>
                <c:pt idx="18">
                  <c:v>10.09636748391578</c:v>
                </c:pt>
                <c:pt idx="19">
                  <c:v>10.39685562737982</c:v>
                </c:pt>
                <c:pt idx="20">
                  <c:v>10.7</c:v>
                </c:pt>
                <c:pt idx="21">
                  <c:v>11.09</c:v>
                </c:pt>
                <c:pt idx="22">
                  <c:v>11.39</c:v>
                </c:pt>
                <c:pt idx="23">
                  <c:v>12.05</c:v>
                </c:pt>
                <c:pt idx="24">
                  <c:v>12.3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29622824"/>
        <c:axId val="-2129618184"/>
      </c:scatterChart>
      <c:valAx>
        <c:axId val="-2129622824"/>
        <c:scaling>
          <c:orientation val="minMax"/>
          <c:max val="30.0"/>
          <c:min val="0.0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300"/>
                </a:pPr>
                <a:r>
                  <a:rPr lang="en-US" sz="1300"/>
                  <a:t>Volume of Na</a:t>
                </a:r>
                <a:r>
                  <a:rPr lang="en-US" sz="1300" baseline="-25000"/>
                  <a:t>2</a:t>
                </a:r>
                <a:r>
                  <a:rPr lang="en-US" sz="1300"/>
                  <a:t>CO</a:t>
                </a:r>
                <a:r>
                  <a:rPr lang="en-US" sz="1300" baseline="-25000"/>
                  <a:t>3</a:t>
                </a:r>
                <a:r>
                  <a:rPr lang="en-US" sz="1300"/>
                  <a:t> added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cross"/>
        <c:tickLblPos val="nextTo"/>
        <c:crossAx val="-2129618184"/>
        <c:crosses val="autoZero"/>
        <c:crossBetween val="midCat"/>
      </c:valAx>
      <c:valAx>
        <c:axId val="-2129618184"/>
        <c:scaling>
          <c:orientation val="minMax"/>
          <c:max val="14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300"/>
                  <a:t>pH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29622824"/>
        <c:crosses val="autoZero"/>
        <c:crossBetween val="midCat"/>
        <c:majorUnit val="1.0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651BBD-80A5-4536-BD41-2D439A79BA10}" type="datetimeFigureOut">
              <a:rPr lang="en-AU" smtClean="0"/>
              <a:t>20/04/17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C8F64-FD0D-43A3-88CF-A57957C6854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5645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A15D-01A3-44B4-8E2D-66C97943DED4}" type="datetimeFigureOut">
              <a:rPr lang="en-AU" smtClean="0"/>
              <a:t>20/04/17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790B0-91C0-4DE8-8C45-15EAB79094FE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604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A15D-01A3-44B4-8E2D-66C97943DED4}" type="datetimeFigureOut">
              <a:rPr lang="en-AU" smtClean="0"/>
              <a:t>20/04/17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790B0-91C0-4DE8-8C45-15EAB79094F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921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A15D-01A3-44B4-8E2D-66C97943DED4}" type="datetimeFigureOut">
              <a:rPr lang="en-AU" smtClean="0"/>
              <a:t>20/04/17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790B0-91C0-4DE8-8C45-15EAB79094F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614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A15D-01A3-44B4-8E2D-66C97943DED4}" type="datetimeFigureOut">
              <a:rPr lang="en-AU" smtClean="0"/>
              <a:t>20/04/17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790B0-91C0-4DE8-8C45-15EAB79094F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3282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A15D-01A3-44B4-8E2D-66C97943DED4}" type="datetimeFigureOut">
              <a:rPr lang="en-AU" smtClean="0"/>
              <a:t>20/04/17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790B0-91C0-4DE8-8C45-15EAB79094FE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28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A15D-01A3-44B4-8E2D-66C97943DED4}" type="datetimeFigureOut">
              <a:rPr lang="en-AU" smtClean="0"/>
              <a:t>20/04/17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790B0-91C0-4DE8-8C45-15EAB79094F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417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A15D-01A3-44B4-8E2D-66C97943DED4}" type="datetimeFigureOut">
              <a:rPr lang="en-AU" smtClean="0"/>
              <a:t>20/04/17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790B0-91C0-4DE8-8C45-15EAB79094F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7400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A15D-01A3-44B4-8E2D-66C97943DED4}" type="datetimeFigureOut">
              <a:rPr lang="en-AU" smtClean="0"/>
              <a:t>20/04/17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790B0-91C0-4DE8-8C45-15EAB79094F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1486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A15D-01A3-44B4-8E2D-66C97943DED4}" type="datetimeFigureOut">
              <a:rPr lang="en-AU" smtClean="0"/>
              <a:t>20/04/17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790B0-91C0-4DE8-8C45-15EAB79094F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5042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7A9A15D-01A3-44B4-8E2D-66C97943DED4}" type="datetimeFigureOut">
              <a:rPr lang="en-AU" smtClean="0"/>
              <a:t>20/04/17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3790B0-91C0-4DE8-8C45-15EAB79094F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9427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A15D-01A3-44B4-8E2D-66C97943DED4}" type="datetimeFigureOut">
              <a:rPr lang="en-AU" smtClean="0"/>
              <a:t>20/04/17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790B0-91C0-4DE8-8C45-15EAB79094F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7510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7A9A15D-01A3-44B4-8E2D-66C97943DED4}" type="datetimeFigureOut">
              <a:rPr lang="en-AU" smtClean="0"/>
              <a:t>20/04/17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03790B0-91C0-4DE8-8C45-15EAB79094FE}" type="slidenum">
              <a:rPr lang="en-AU" smtClean="0"/>
              <a:t>‹#›</a:t>
            </a:fld>
            <a:endParaRPr lang="en-A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3082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b="1" dirty="0" smtClean="0"/>
              <a:t>Titrations</a:t>
            </a:r>
            <a:endParaRPr lang="en-A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02729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an Appropriate Indicator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54354" y="1841042"/>
            <a:ext cx="76019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Weak Acid + Strong Base</a:t>
            </a:r>
            <a:r>
              <a:rPr lang="en-US" sz="2400" dirty="0" smtClean="0"/>
              <a:t>   </a:t>
            </a:r>
            <a:r>
              <a:rPr lang="en-US" sz="2400" dirty="0"/>
              <a:t>e.g. 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COOH + NaOH</a:t>
            </a:r>
            <a:endParaRPr lang="en-US" sz="2400" baseline="-25000" dirty="0"/>
          </a:p>
          <a:p>
            <a:endParaRPr lang="en-US" sz="24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6403474" y="2513263"/>
            <a:ext cx="54676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Which indicator would you use for this reaction: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u="sng" dirty="0" smtClean="0"/>
              <a:t>phenolphthalein</a:t>
            </a:r>
            <a:r>
              <a:rPr lang="en-US" dirty="0" smtClean="0"/>
              <a:t>   or   </a:t>
            </a:r>
            <a:r>
              <a:rPr lang="en-US" u="sng" dirty="0" smtClean="0"/>
              <a:t>methyl orange</a:t>
            </a:r>
          </a:p>
          <a:p>
            <a:endParaRPr lang="en-US" u="sng" dirty="0"/>
          </a:p>
          <a:p>
            <a:r>
              <a:rPr lang="en-US" dirty="0" smtClean="0"/>
              <a:t>Explain.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708" y="2446304"/>
            <a:ext cx="5277659" cy="370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901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an Appropriate Indicator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54354" y="1841042"/>
            <a:ext cx="76019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Weak Acid + Weak Base</a:t>
            </a:r>
            <a:r>
              <a:rPr lang="en-US" sz="2400" dirty="0" smtClean="0"/>
              <a:t>   </a:t>
            </a:r>
            <a:r>
              <a:rPr lang="en-US" sz="2400" dirty="0"/>
              <a:t>e.g. 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COOH + NH</a:t>
            </a:r>
            <a:r>
              <a:rPr lang="en-US" sz="2400" baseline="-25000" dirty="0" smtClean="0"/>
              <a:t>3</a:t>
            </a:r>
            <a:endParaRPr lang="en-US" sz="2400" baseline="-25000" dirty="0"/>
          </a:p>
          <a:p>
            <a:endParaRPr lang="en-US" sz="24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6684210" y="2566737"/>
            <a:ext cx="526715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You will probably not come across a weak acid-weak base titration.</a:t>
            </a:r>
          </a:p>
          <a:p>
            <a:endParaRPr lang="en-US" sz="2000" dirty="0"/>
          </a:p>
          <a:p>
            <a:r>
              <a:rPr lang="en-US" sz="2000" dirty="0" smtClean="0"/>
              <a:t>There is no ‘steep part’ on the titration curve for this combination. This makes it difficult to find the equivalence point using an indicator.</a:t>
            </a:r>
          </a:p>
          <a:p>
            <a:endParaRPr lang="en-US" sz="2000" dirty="0"/>
          </a:p>
          <a:p>
            <a:r>
              <a:rPr lang="en-US" sz="2000" dirty="0" smtClean="0"/>
              <a:t>For these types of titrations you would normally use a pH meter and generate a pH graph like to one to the left to find the equivalence point.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232" y="2392947"/>
            <a:ext cx="5477942" cy="3847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831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Standard Solutions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225800" algn="l"/>
                <a:tab pos="3856038" algn="l"/>
              </a:tabLst>
            </a:pPr>
            <a:r>
              <a:rPr lang="en-AU" dirty="0" smtClean="0"/>
              <a:t>A </a:t>
            </a:r>
            <a:r>
              <a:rPr lang="en-AU" b="1" dirty="0" smtClean="0"/>
              <a:t>standard solution </a:t>
            </a:r>
            <a:r>
              <a:rPr lang="en-AU" dirty="0" smtClean="0"/>
              <a:t>is </a:t>
            </a:r>
            <a:r>
              <a:rPr lang="en-AU" dirty="0" smtClean="0"/>
              <a:t>a solution with a </a:t>
            </a:r>
            <a:r>
              <a:rPr lang="en-AU" b="1" dirty="0" smtClean="0"/>
              <a:t>known concentration of substance</a:t>
            </a:r>
            <a:r>
              <a:rPr lang="en-AU" dirty="0" smtClean="0"/>
              <a:t>.</a:t>
            </a:r>
          </a:p>
          <a:p>
            <a:pPr>
              <a:tabLst>
                <a:tab pos="3225800" algn="l"/>
                <a:tab pos="3856038" algn="l"/>
              </a:tabLst>
            </a:pPr>
            <a:endParaRPr lang="is-IS" dirty="0"/>
          </a:p>
          <a:p>
            <a:pPr>
              <a:tabLst>
                <a:tab pos="3225800" algn="l"/>
                <a:tab pos="3856038" algn="l"/>
              </a:tabLst>
            </a:pPr>
            <a:r>
              <a:rPr lang="is-IS" dirty="0" smtClean="0"/>
              <a:t>Standard solutions can be </a:t>
            </a:r>
            <a:r>
              <a:rPr lang="is-IS" b="1" u="sng" dirty="0" smtClean="0"/>
              <a:t>primary standards</a:t>
            </a:r>
            <a:r>
              <a:rPr lang="is-IS" b="1" dirty="0" smtClean="0"/>
              <a:t> </a:t>
            </a:r>
            <a:r>
              <a:rPr lang="is-IS" dirty="0" smtClean="0"/>
              <a:t>or </a:t>
            </a:r>
            <a:r>
              <a:rPr lang="is-IS" b="1" u="sng" dirty="0" smtClean="0"/>
              <a:t>secondary standards</a:t>
            </a:r>
            <a:r>
              <a:rPr lang="is-IS" dirty="0" smtClean="0"/>
              <a:t>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919579" y="3181684"/>
            <a:ext cx="0" cy="414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7138737" y="3168316"/>
            <a:ext cx="459873" cy="4732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90211" y="3662947"/>
            <a:ext cx="2072105" cy="584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made up with a </a:t>
            </a:r>
            <a:br>
              <a:rPr lang="en-US" sz="1600" i="1" dirty="0" smtClean="0"/>
            </a:br>
            <a:r>
              <a:rPr lang="en-US" sz="1600" i="1" dirty="0" smtClean="0"/>
              <a:t>known concentration</a:t>
            </a:r>
            <a:endParaRPr lang="en-US" sz="16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6181557" y="3654926"/>
            <a:ext cx="3056021" cy="58477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concentration only known by titrating against other standards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45262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Primary Standards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486964" cy="4023360"/>
          </a:xfrm>
        </p:spPr>
        <p:txBody>
          <a:bodyPr/>
          <a:lstStyle/>
          <a:p>
            <a:pPr>
              <a:tabLst>
                <a:tab pos="3225800" algn="l"/>
                <a:tab pos="3856038" algn="l"/>
              </a:tabLst>
            </a:pPr>
            <a:r>
              <a:rPr lang="en-AU" dirty="0" smtClean="0"/>
              <a:t>A </a:t>
            </a:r>
            <a:r>
              <a:rPr lang="en-AU" b="1" dirty="0" smtClean="0"/>
              <a:t>primary standard</a:t>
            </a:r>
            <a:r>
              <a:rPr lang="en-AU" dirty="0" smtClean="0"/>
              <a:t> is substance that can be used to create a solution of known concentration. </a:t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This is performed by dissolving a </a:t>
            </a:r>
            <a:r>
              <a:rPr lang="en-AU" u="sng" dirty="0" smtClean="0"/>
              <a:t>known mass</a:t>
            </a:r>
            <a:r>
              <a:rPr lang="en-AU" dirty="0" smtClean="0"/>
              <a:t> of the substance in a </a:t>
            </a:r>
            <a:r>
              <a:rPr lang="en-AU" u="sng" dirty="0" smtClean="0"/>
              <a:t>known volume</a:t>
            </a:r>
            <a:r>
              <a:rPr lang="en-AU" dirty="0" smtClean="0"/>
              <a:t> of distilled water. </a:t>
            </a:r>
          </a:p>
          <a:p>
            <a:pPr>
              <a:tabLst>
                <a:tab pos="3225800" algn="l"/>
                <a:tab pos="3856038" algn="l"/>
              </a:tabLst>
            </a:pPr>
            <a:endParaRPr lang="en-AU" dirty="0" smtClean="0"/>
          </a:p>
          <a:p>
            <a:pPr>
              <a:tabLst>
                <a:tab pos="3225800" algn="l"/>
                <a:tab pos="3856038" algn="l"/>
              </a:tabLst>
            </a:pPr>
            <a:endParaRPr lang="en-AU" dirty="0"/>
          </a:p>
          <a:p>
            <a:pPr>
              <a:tabLst>
                <a:tab pos="3225800" algn="l"/>
                <a:tab pos="3856038" algn="l"/>
              </a:tabLst>
            </a:pPr>
            <a:endParaRPr lang="en-AU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6440" y="2795179"/>
            <a:ext cx="7068570" cy="3504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485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Primary Standards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92088" cy="4023360"/>
          </a:xfrm>
        </p:spPr>
        <p:txBody>
          <a:bodyPr/>
          <a:lstStyle/>
          <a:p>
            <a:pPr>
              <a:tabLst>
                <a:tab pos="3225800" algn="l"/>
                <a:tab pos="3856038" algn="l"/>
              </a:tabLst>
            </a:pPr>
            <a:r>
              <a:rPr lang="en-AU" dirty="0" smtClean="0"/>
              <a:t>Example:  Oxalic acid </a:t>
            </a:r>
            <a:r>
              <a:rPr lang="en-AU" dirty="0" err="1" smtClean="0"/>
              <a:t>dihydrate</a:t>
            </a:r>
            <a:r>
              <a:rPr lang="en-AU" dirty="0" smtClean="0"/>
              <a:t> (H</a:t>
            </a:r>
            <a:r>
              <a:rPr lang="en-AU" baseline="-25000" dirty="0" smtClean="0"/>
              <a:t>2</a:t>
            </a:r>
            <a:r>
              <a:rPr lang="en-AU" dirty="0" smtClean="0"/>
              <a:t>C</a:t>
            </a:r>
            <a:r>
              <a:rPr lang="en-AU" baseline="-25000" dirty="0" smtClean="0"/>
              <a:t>2</a:t>
            </a:r>
            <a:r>
              <a:rPr lang="en-AU" dirty="0" smtClean="0"/>
              <a:t>O</a:t>
            </a:r>
            <a:r>
              <a:rPr lang="en-AU" baseline="-25000" dirty="0" smtClean="0"/>
              <a:t>4</a:t>
            </a:r>
            <a:r>
              <a:rPr lang="en-AU" dirty="0" smtClean="0"/>
              <a:t>.2H</a:t>
            </a:r>
            <a:r>
              <a:rPr lang="en-AU" baseline="-25000" dirty="0" smtClean="0"/>
              <a:t>2</a:t>
            </a:r>
            <a:r>
              <a:rPr lang="en-AU" dirty="0" smtClean="0"/>
              <a:t>O) can be used as a primary standard. As part of an experiment, 2.527 g of oxalic acid </a:t>
            </a:r>
            <a:r>
              <a:rPr lang="en-AU" dirty="0" err="1" smtClean="0"/>
              <a:t>dihydrate</a:t>
            </a:r>
            <a:r>
              <a:rPr lang="en-AU" dirty="0" smtClean="0"/>
              <a:t> was dissolved in 500 mL of water. Calculate the concentration of the oxalic acid solution. </a:t>
            </a:r>
          </a:p>
          <a:p>
            <a:pPr>
              <a:tabLst>
                <a:tab pos="3225800" algn="l"/>
                <a:tab pos="3856038" algn="l"/>
              </a:tabLst>
            </a:pPr>
            <a:endParaRPr lang="en-AU" dirty="0"/>
          </a:p>
          <a:p>
            <a:pPr>
              <a:tabLst>
                <a:tab pos="3225800" algn="l"/>
                <a:tab pos="3856038" algn="l"/>
              </a:tabLst>
            </a:pPr>
            <a:r>
              <a:rPr lang="en-AU" dirty="0" smtClean="0"/>
              <a:t>M(H</a:t>
            </a:r>
            <a:r>
              <a:rPr lang="en-AU" baseline="-25000" dirty="0" smtClean="0"/>
              <a:t>2</a:t>
            </a:r>
            <a:r>
              <a:rPr lang="en-AU" dirty="0" smtClean="0"/>
              <a:t>C</a:t>
            </a:r>
            <a:r>
              <a:rPr lang="en-AU" baseline="-25000" dirty="0" smtClean="0"/>
              <a:t>2</a:t>
            </a:r>
            <a:r>
              <a:rPr lang="en-AU" dirty="0" smtClean="0"/>
              <a:t>O</a:t>
            </a:r>
            <a:r>
              <a:rPr lang="en-AU" baseline="-25000" dirty="0" smtClean="0"/>
              <a:t>4</a:t>
            </a:r>
            <a:r>
              <a:rPr lang="en-AU" dirty="0" smtClean="0"/>
              <a:t>.2H</a:t>
            </a:r>
            <a:r>
              <a:rPr lang="en-AU" baseline="-25000" dirty="0" smtClean="0"/>
              <a:t>2</a:t>
            </a:r>
            <a:r>
              <a:rPr lang="en-AU" dirty="0" smtClean="0"/>
              <a:t>O) = 126.068 g mol</a:t>
            </a:r>
            <a:r>
              <a:rPr lang="en-AU" baseline="30000" dirty="0" smtClean="0"/>
              <a:t>-1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436943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Characteristics of Primary Standards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92088" cy="4023360"/>
          </a:xfrm>
        </p:spPr>
        <p:txBody>
          <a:bodyPr/>
          <a:lstStyle/>
          <a:p>
            <a:pPr>
              <a:tabLst>
                <a:tab pos="3225800" algn="l"/>
                <a:tab pos="3856038" algn="l"/>
              </a:tabLst>
            </a:pPr>
            <a:r>
              <a:rPr lang="en-AU" dirty="0" smtClean="0"/>
              <a:t>Primary standards have the following characteristics:</a:t>
            </a:r>
          </a:p>
          <a:p>
            <a:pPr marL="658368" lvl="1" indent="-457200">
              <a:buFont typeface="+mj-lt"/>
              <a:buAutoNum type="arabicPeriod"/>
              <a:tabLst>
                <a:tab pos="3225800" algn="l"/>
                <a:tab pos="3856038" algn="l"/>
              </a:tabLst>
            </a:pPr>
            <a:r>
              <a:rPr lang="en-AU" sz="2000" dirty="0" smtClean="0"/>
              <a:t>High purity</a:t>
            </a:r>
          </a:p>
          <a:p>
            <a:pPr marL="658368" lvl="1" indent="-457200">
              <a:buFont typeface="+mj-lt"/>
              <a:buAutoNum type="arabicPeriod"/>
              <a:tabLst>
                <a:tab pos="3225800" algn="l"/>
                <a:tab pos="3856038" algn="l"/>
              </a:tabLst>
            </a:pPr>
            <a:r>
              <a:rPr lang="en-AU" sz="2000" dirty="0" smtClean="0"/>
              <a:t>Stable in air   (doesn’t absorb or lose water moisture, doesn’t react with gases </a:t>
            </a:r>
            <a:r>
              <a:rPr lang="en-AU" sz="2000" dirty="0" smtClean="0"/>
              <a:t>in </a:t>
            </a:r>
            <a:r>
              <a:rPr lang="en-AU" sz="2000" dirty="0" smtClean="0"/>
              <a:t>air)</a:t>
            </a:r>
          </a:p>
          <a:p>
            <a:pPr marL="658368" lvl="1" indent="-457200">
              <a:buFont typeface="+mj-lt"/>
              <a:buAutoNum type="arabicPeriod"/>
              <a:tabLst>
                <a:tab pos="3225800" algn="l"/>
                <a:tab pos="3856038" algn="l"/>
              </a:tabLst>
            </a:pPr>
            <a:r>
              <a:rPr lang="en-AU" sz="2000" dirty="0" smtClean="0"/>
              <a:t>Soluble in water</a:t>
            </a:r>
          </a:p>
          <a:p>
            <a:pPr marL="658368" lvl="1" indent="-457200">
              <a:buFont typeface="+mj-lt"/>
              <a:buAutoNum type="arabicPeriod"/>
              <a:tabLst>
                <a:tab pos="3225800" algn="l"/>
                <a:tab pos="3856038" algn="l"/>
              </a:tabLst>
            </a:pPr>
            <a:r>
              <a:rPr lang="en-AU" sz="2000" dirty="0" smtClean="0"/>
              <a:t>Has a relatively high molar mass</a:t>
            </a:r>
          </a:p>
          <a:p>
            <a:pPr lvl="1">
              <a:buFont typeface="Wingdings" charset="2"/>
              <a:buChar char="§"/>
              <a:tabLst>
                <a:tab pos="3225800" algn="l"/>
                <a:tab pos="3856038" algn="l"/>
              </a:tabLst>
            </a:pPr>
            <a:endParaRPr lang="en-AU" sz="2000" dirty="0"/>
          </a:p>
          <a:p>
            <a:pPr marL="201168" lvl="1" indent="0">
              <a:buNone/>
              <a:tabLst>
                <a:tab pos="3225800" algn="l"/>
                <a:tab pos="3856038" algn="l"/>
              </a:tabLst>
            </a:pPr>
            <a:endParaRPr lang="en-AU" sz="2000" dirty="0"/>
          </a:p>
          <a:p>
            <a:pPr marL="201168" lvl="1" indent="0">
              <a:buNone/>
              <a:tabLst>
                <a:tab pos="3225800" algn="l"/>
                <a:tab pos="3856038" algn="l"/>
              </a:tabLst>
            </a:pPr>
            <a:r>
              <a:rPr lang="en-AU" sz="2000" b="1" dirty="0" smtClean="0"/>
              <a:t>Appropriate primary standards:</a:t>
            </a:r>
          </a:p>
          <a:p>
            <a:pPr lvl="1">
              <a:buFont typeface="Wingdings" charset="2"/>
              <a:buChar char="§"/>
              <a:tabLst>
                <a:tab pos="3225800" algn="l"/>
                <a:tab pos="3856038" algn="l"/>
              </a:tabLst>
            </a:pPr>
            <a:r>
              <a:rPr lang="en-AU" sz="2000" dirty="0" smtClean="0"/>
              <a:t>Anhydrous sodium carbonate (Na</a:t>
            </a:r>
            <a:r>
              <a:rPr lang="en-AU" sz="2000" baseline="-25000" dirty="0" smtClean="0"/>
              <a:t>2</a:t>
            </a:r>
            <a:r>
              <a:rPr lang="en-AU" sz="2000" dirty="0" smtClean="0"/>
              <a:t>CO</a:t>
            </a:r>
            <a:r>
              <a:rPr lang="en-AU" sz="2000" baseline="-25000" dirty="0" smtClean="0"/>
              <a:t>3</a:t>
            </a:r>
            <a:r>
              <a:rPr lang="en-AU" sz="2000" dirty="0" smtClean="0"/>
              <a:t>)</a:t>
            </a:r>
          </a:p>
          <a:p>
            <a:pPr lvl="1">
              <a:buFont typeface="Wingdings" charset="2"/>
              <a:buChar char="§"/>
              <a:tabLst>
                <a:tab pos="3225800" algn="l"/>
                <a:tab pos="3856038" algn="l"/>
              </a:tabLst>
            </a:pPr>
            <a:r>
              <a:rPr lang="en-AU" sz="2000" dirty="0" smtClean="0"/>
              <a:t>Hydrated oxalic acid (H</a:t>
            </a:r>
            <a:r>
              <a:rPr lang="en-AU" sz="2000" baseline="-25000" dirty="0" smtClean="0"/>
              <a:t>2</a:t>
            </a:r>
            <a:r>
              <a:rPr lang="en-AU" sz="2000" dirty="0" smtClean="0"/>
              <a:t>C</a:t>
            </a:r>
            <a:r>
              <a:rPr lang="en-AU" sz="2000" baseline="-25000" dirty="0" smtClean="0"/>
              <a:t>2</a:t>
            </a:r>
            <a:r>
              <a:rPr lang="en-AU" sz="2000" dirty="0" smtClean="0"/>
              <a:t>O</a:t>
            </a:r>
            <a:r>
              <a:rPr lang="en-AU" sz="2000" baseline="-25000" dirty="0" smtClean="0"/>
              <a:t>4</a:t>
            </a:r>
            <a:r>
              <a:rPr lang="en-AU" sz="2000" dirty="0" smtClean="0"/>
              <a:t>.2H</a:t>
            </a:r>
            <a:r>
              <a:rPr lang="en-AU" sz="2000" baseline="-25000" dirty="0" smtClean="0"/>
              <a:t>2</a:t>
            </a:r>
            <a:r>
              <a:rPr lang="en-AU" sz="2000" dirty="0" smtClean="0"/>
              <a:t>O)</a:t>
            </a:r>
            <a:endParaRPr lang="en-AU" sz="2000" dirty="0"/>
          </a:p>
          <a:p>
            <a:pPr marL="201168" lvl="1" indent="0">
              <a:buNone/>
              <a:tabLst>
                <a:tab pos="3225800" algn="l"/>
                <a:tab pos="3856038" algn="l"/>
              </a:tabLst>
            </a:pPr>
            <a:endParaRPr lang="en-AU" sz="2000" dirty="0" smtClean="0"/>
          </a:p>
        </p:txBody>
      </p:sp>
    </p:spTree>
    <p:extLst>
      <p:ext uri="{BB962C8B-B14F-4D97-AF65-F5344CB8AC3E}">
        <p14:creationId xmlns:p14="http://schemas.microsoft.com/office/powerpoint/2010/main" val="1046408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Characteristics of Primary Standards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92088" cy="4023360"/>
          </a:xfrm>
        </p:spPr>
        <p:txBody>
          <a:bodyPr>
            <a:normAutofit/>
          </a:bodyPr>
          <a:lstStyle/>
          <a:p>
            <a:pPr>
              <a:tabLst>
                <a:tab pos="3225800" algn="l"/>
                <a:tab pos="3856038" algn="l"/>
              </a:tabLst>
            </a:pPr>
            <a:r>
              <a:rPr lang="en-AU" b="1" dirty="0" smtClean="0"/>
              <a:t>Inappropriate primary standards: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356399"/>
              </p:ext>
            </p:extLst>
          </p:nvPr>
        </p:nvGraphicFramePr>
        <p:xfrm>
          <a:off x="1109577" y="2363982"/>
          <a:ext cx="10520948" cy="322769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820739"/>
                <a:gridCol w="7700209"/>
              </a:tblGrid>
              <a:tr h="376544">
                <a:tc>
                  <a:txBody>
                    <a:bodyPr/>
                    <a:lstStyle/>
                    <a:p>
                      <a:r>
                        <a:rPr lang="en-US" dirty="0" smtClean="0"/>
                        <a:t>Substance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Why it can’t be used as a primary standard</a:t>
                      </a:r>
                      <a:endParaRPr lang="en-US" dirty="0"/>
                    </a:p>
                  </a:txBody>
                  <a:tcPr/>
                </a:tc>
              </a:tr>
              <a:tr h="645584">
                <a:tc>
                  <a:txBody>
                    <a:bodyPr/>
                    <a:lstStyle/>
                    <a:p>
                      <a:r>
                        <a:rPr lang="en-US" dirty="0" smtClean="0"/>
                        <a:t>Sodium hydroxide</a:t>
                      </a:r>
                      <a:r>
                        <a:rPr lang="en-US" baseline="0" dirty="0" smtClean="0"/>
                        <a:t> (NaOH)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Absorbs water moisture</a:t>
                      </a:r>
                      <a:r>
                        <a:rPr lang="en-US" baseline="0" dirty="0" smtClean="0"/>
                        <a:t> from air (</a:t>
                      </a:r>
                      <a:r>
                        <a:rPr lang="en-US" dirty="0" smtClean="0"/>
                        <a:t>hygroscopic</a:t>
                      </a:r>
                      <a:r>
                        <a:rPr lang="en-US" baseline="0" dirty="0" smtClean="0"/>
                        <a:t>)</a:t>
                      </a:r>
                    </a:p>
                    <a:p>
                      <a:r>
                        <a:rPr lang="en-US" baseline="0" dirty="0" smtClean="0"/>
                        <a:t>-  Can absorb so much water from air that it will even dissolve (deliquescence)</a:t>
                      </a:r>
                    </a:p>
                    <a:p>
                      <a:r>
                        <a:rPr lang="en-US" baseline="0" dirty="0" smtClean="0"/>
                        <a:t>Reacts with CO2 in air to form sodium carbonate</a:t>
                      </a:r>
                      <a:endParaRPr lang="en-US" dirty="0"/>
                    </a:p>
                  </a:txBody>
                  <a:tcPr anchor="ctr"/>
                </a:tc>
              </a:tr>
              <a:tr h="645584">
                <a:tc>
                  <a:txBody>
                    <a:bodyPr/>
                    <a:lstStyle/>
                    <a:p>
                      <a:r>
                        <a:rPr lang="en-US" dirty="0" smtClean="0"/>
                        <a:t>Concentrated HCℓ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Volatile. Loses HCℓ as gas fumes.</a:t>
                      </a:r>
                      <a:endParaRPr lang="en-US" dirty="0"/>
                    </a:p>
                  </a:txBody>
                  <a:tcPr anchor="ctr"/>
                </a:tc>
              </a:tr>
              <a:tr h="645584">
                <a:tc>
                  <a:txBody>
                    <a:bodyPr/>
                    <a:lstStyle/>
                    <a:p>
                      <a:r>
                        <a:rPr lang="en-US" dirty="0" smtClean="0"/>
                        <a:t>Concentrated</a:t>
                      </a:r>
                      <a:r>
                        <a:rPr lang="en-US" baseline="0" dirty="0" smtClean="0"/>
                        <a:t> H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/>
                        <a:t>SO</a:t>
                      </a:r>
                      <a:r>
                        <a:rPr lang="en-US" baseline="-25000" dirty="0" smtClean="0"/>
                        <a:t>4</a:t>
                      </a:r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Absorbs water moisture</a:t>
                      </a:r>
                      <a:r>
                        <a:rPr lang="en-US" baseline="0" dirty="0" smtClean="0"/>
                        <a:t> from air (</a:t>
                      </a:r>
                      <a:r>
                        <a:rPr lang="en-US" dirty="0" smtClean="0"/>
                        <a:t>hydroscopic</a:t>
                      </a:r>
                      <a:r>
                        <a:rPr lang="en-US" baseline="0" dirty="0" smtClean="0"/>
                        <a:t>)</a:t>
                      </a:r>
                    </a:p>
                  </a:txBody>
                  <a:tcPr anchor="ctr"/>
                </a:tc>
              </a:tr>
              <a:tr h="645584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Hydrated</a:t>
                      </a:r>
                      <a:r>
                        <a:rPr lang="en-US" dirty="0" smtClean="0"/>
                        <a:t> sodium carbonate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Loses water moisture to air</a:t>
                      </a:r>
                      <a:r>
                        <a:rPr lang="en-US" baseline="0" dirty="0" smtClean="0"/>
                        <a:t> (efflorescence) 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9684" y="5801895"/>
            <a:ext cx="10694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above issues mean you could not use </a:t>
            </a:r>
            <a:r>
              <a:rPr lang="en-US" b="1" dirty="0" smtClean="0"/>
              <a:t>mass</a:t>
            </a:r>
            <a:r>
              <a:rPr lang="en-US" dirty="0" smtClean="0"/>
              <a:t> to prepare a known </a:t>
            </a:r>
            <a:r>
              <a:rPr lang="en-US" b="1" dirty="0" smtClean="0"/>
              <a:t>concentration</a:t>
            </a:r>
            <a:r>
              <a:rPr lang="en-US" dirty="0" smtClean="0"/>
              <a:t> of solution.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618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Characteristics of Primary Standards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92088" cy="4023360"/>
          </a:xfrm>
        </p:spPr>
        <p:txBody>
          <a:bodyPr/>
          <a:lstStyle/>
          <a:p>
            <a:pPr>
              <a:tabLst>
                <a:tab pos="3225800" algn="l"/>
                <a:tab pos="3856038" algn="l"/>
              </a:tabLst>
            </a:pPr>
            <a:r>
              <a:rPr lang="en-AU" dirty="0" smtClean="0"/>
              <a:t>Primary standards have the following characteristics:</a:t>
            </a:r>
          </a:p>
          <a:p>
            <a:pPr marL="658368" lvl="1" indent="-457200">
              <a:buFont typeface="+mj-lt"/>
              <a:buAutoNum type="arabicPeriod"/>
              <a:tabLst>
                <a:tab pos="3225800" algn="l"/>
                <a:tab pos="3856038" algn="l"/>
              </a:tabLst>
            </a:pPr>
            <a:r>
              <a:rPr lang="en-AU" sz="2000" dirty="0" smtClean="0"/>
              <a:t>High purity</a:t>
            </a:r>
          </a:p>
          <a:p>
            <a:pPr marL="658368" lvl="1" indent="-457200">
              <a:buFont typeface="+mj-lt"/>
              <a:buAutoNum type="arabicPeriod"/>
              <a:tabLst>
                <a:tab pos="3225800" algn="l"/>
                <a:tab pos="3856038" algn="l"/>
              </a:tabLst>
            </a:pPr>
            <a:r>
              <a:rPr lang="en-AU" sz="2000" dirty="0" smtClean="0"/>
              <a:t>Stable in air   (doesn’t absorb or lose water moisture, doesn’t react with gases </a:t>
            </a:r>
            <a:r>
              <a:rPr lang="en-AU" sz="2000" dirty="0" smtClean="0"/>
              <a:t>in </a:t>
            </a:r>
            <a:r>
              <a:rPr lang="en-AU" sz="2000" dirty="0" smtClean="0"/>
              <a:t>air)</a:t>
            </a:r>
          </a:p>
          <a:p>
            <a:pPr marL="658368" lvl="1" indent="-457200">
              <a:buFont typeface="+mj-lt"/>
              <a:buAutoNum type="arabicPeriod"/>
              <a:tabLst>
                <a:tab pos="3225800" algn="l"/>
                <a:tab pos="3856038" algn="l"/>
              </a:tabLst>
            </a:pPr>
            <a:r>
              <a:rPr lang="en-AU" sz="2000" dirty="0" smtClean="0"/>
              <a:t>Soluble in water</a:t>
            </a:r>
          </a:p>
          <a:p>
            <a:pPr marL="658368" lvl="1" indent="-457200">
              <a:buFont typeface="+mj-lt"/>
              <a:buAutoNum type="arabicPeriod"/>
              <a:tabLst>
                <a:tab pos="3225800" algn="l"/>
                <a:tab pos="3856038" algn="l"/>
              </a:tabLst>
            </a:pPr>
            <a:r>
              <a:rPr lang="en-AU" sz="2000" dirty="0" smtClean="0"/>
              <a:t>Has a relatively high molar mass</a:t>
            </a:r>
          </a:p>
          <a:p>
            <a:pPr lvl="1">
              <a:buFont typeface="Wingdings" charset="2"/>
              <a:buChar char="§"/>
              <a:tabLst>
                <a:tab pos="3225800" algn="l"/>
                <a:tab pos="3856038" algn="l"/>
              </a:tabLst>
            </a:pPr>
            <a:endParaRPr lang="en-AU" sz="2000" dirty="0"/>
          </a:p>
          <a:p>
            <a:pPr marL="201168" lvl="1" indent="0">
              <a:buNone/>
              <a:tabLst>
                <a:tab pos="3225800" algn="l"/>
                <a:tab pos="3856038" algn="l"/>
              </a:tabLst>
            </a:pPr>
            <a:endParaRPr lang="en-AU" sz="2000" dirty="0"/>
          </a:p>
          <a:p>
            <a:pPr marL="201168" lvl="1" indent="0">
              <a:buNone/>
              <a:tabLst>
                <a:tab pos="3225800" algn="l"/>
                <a:tab pos="3856038" algn="l"/>
              </a:tabLst>
            </a:pPr>
            <a:r>
              <a:rPr lang="en-AU" sz="2000" b="1" dirty="0" smtClean="0"/>
              <a:t>Appropriate primary standards:</a:t>
            </a:r>
          </a:p>
          <a:p>
            <a:pPr lvl="1">
              <a:buFont typeface="Wingdings" charset="2"/>
              <a:buChar char="§"/>
              <a:tabLst>
                <a:tab pos="3225800" algn="l"/>
                <a:tab pos="3856038" algn="l"/>
              </a:tabLst>
            </a:pPr>
            <a:r>
              <a:rPr lang="en-AU" sz="2000" dirty="0" smtClean="0"/>
              <a:t>Anhydrous sodium carbonate (Na</a:t>
            </a:r>
            <a:r>
              <a:rPr lang="en-AU" sz="2000" baseline="-25000" dirty="0" smtClean="0"/>
              <a:t>2</a:t>
            </a:r>
            <a:r>
              <a:rPr lang="en-AU" sz="2000" dirty="0" smtClean="0"/>
              <a:t>CO</a:t>
            </a:r>
            <a:r>
              <a:rPr lang="en-AU" sz="2000" baseline="-25000" dirty="0" smtClean="0"/>
              <a:t>3</a:t>
            </a:r>
            <a:r>
              <a:rPr lang="en-AU" sz="2000" dirty="0" smtClean="0"/>
              <a:t>)</a:t>
            </a:r>
          </a:p>
          <a:p>
            <a:pPr lvl="1">
              <a:buFont typeface="Wingdings" charset="2"/>
              <a:buChar char="§"/>
              <a:tabLst>
                <a:tab pos="3225800" algn="l"/>
                <a:tab pos="3856038" algn="l"/>
              </a:tabLst>
            </a:pPr>
            <a:r>
              <a:rPr lang="en-AU" sz="2000" dirty="0" smtClean="0"/>
              <a:t>Hydrated oxalic acid (H</a:t>
            </a:r>
            <a:r>
              <a:rPr lang="en-AU" sz="2000" baseline="-25000" dirty="0" smtClean="0"/>
              <a:t>2</a:t>
            </a:r>
            <a:r>
              <a:rPr lang="en-AU" sz="2000" dirty="0" smtClean="0"/>
              <a:t>C</a:t>
            </a:r>
            <a:r>
              <a:rPr lang="en-AU" sz="2000" baseline="-25000" dirty="0" smtClean="0"/>
              <a:t>2</a:t>
            </a:r>
            <a:r>
              <a:rPr lang="en-AU" sz="2000" dirty="0" smtClean="0"/>
              <a:t>O</a:t>
            </a:r>
            <a:r>
              <a:rPr lang="en-AU" sz="2000" baseline="-25000" dirty="0" smtClean="0"/>
              <a:t>4</a:t>
            </a:r>
            <a:r>
              <a:rPr lang="en-AU" sz="2000" dirty="0" smtClean="0"/>
              <a:t>.2H</a:t>
            </a:r>
            <a:r>
              <a:rPr lang="en-AU" sz="2000" baseline="-25000" dirty="0" smtClean="0"/>
              <a:t>2</a:t>
            </a:r>
            <a:r>
              <a:rPr lang="en-AU" sz="2000" dirty="0" smtClean="0"/>
              <a:t>O)</a:t>
            </a:r>
            <a:endParaRPr lang="en-AU" sz="2000" dirty="0"/>
          </a:p>
          <a:p>
            <a:pPr marL="201168" lvl="1" indent="0">
              <a:buNone/>
              <a:tabLst>
                <a:tab pos="3225800" algn="l"/>
                <a:tab pos="3856038" algn="l"/>
              </a:tabLst>
            </a:pPr>
            <a:endParaRPr lang="en-AU" sz="2000" dirty="0" smtClean="0"/>
          </a:p>
        </p:txBody>
      </p:sp>
    </p:spTree>
    <p:extLst>
      <p:ext uri="{BB962C8B-B14F-4D97-AF65-F5344CB8AC3E}">
        <p14:creationId xmlns:p14="http://schemas.microsoft.com/office/powerpoint/2010/main" val="2652639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Secondary Standards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92088" cy="4023360"/>
          </a:xfrm>
        </p:spPr>
        <p:txBody>
          <a:bodyPr/>
          <a:lstStyle/>
          <a:p>
            <a:pPr>
              <a:tabLst>
                <a:tab pos="3225800" algn="l"/>
                <a:tab pos="3856038" algn="l"/>
              </a:tabLst>
            </a:pPr>
            <a:r>
              <a:rPr lang="en-AU" dirty="0" smtClean="0"/>
              <a:t>Secondary standards are solutions whose concentration is determined by titration against other standards. </a:t>
            </a:r>
          </a:p>
          <a:p>
            <a:pPr>
              <a:tabLst>
                <a:tab pos="3225800" algn="l"/>
                <a:tab pos="3856038" algn="l"/>
              </a:tabLst>
            </a:pPr>
            <a:r>
              <a:rPr lang="en-AU" dirty="0" smtClean="0"/>
              <a:t>e.g. You want a standard solution of NaOH(</a:t>
            </a:r>
            <a:r>
              <a:rPr lang="en-AU" dirty="0" err="1" smtClean="0"/>
              <a:t>aq</a:t>
            </a:r>
            <a:r>
              <a:rPr lang="en-AU" dirty="0" smtClean="0"/>
              <a:t>), but cannot prepare it as a primary standard. </a:t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Instead, prepare a solution of NaOH that is </a:t>
            </a:r>
            <a:r>
              <a:rPr lang="en-AU" b="1" dirty="0" smtClean="0"/>
              <a:t>approximately</a:t>
            </a:r>
            <a:r>
              <a:rPr lang="en-AU" dirty="0" smtClean="0"/>
              <a:t> 0.1 </a:t>
            </a:r>
            <a:r>
              <a:rPr lang="en-AU" dirty="0" err="1" smtClean="0"/>
              <a:t>mol</a:t>
            </a:r>
            <a:r>
              <a:rPr lang="en-AU" dirty="0" smtClean="0"/>
              <a:t> L</a:t>
            </a:r>
            <a:r>
              <a:rPr lang="en-AU" baseline="30000" dirty="0" smtClean="0"/>
              <a:t>-1</a:t>
            </a:r>
            <a:r>
              <a:rPr lang="en-AU" dirty="0" smtClean="0"/>
              <a:t>, and then titrate it against a primary standard solution of oxalic acid. This will tell you the</a:t>
            </a:r>
            <a:r>
              <a:rPr lang="en-AU" b="1" dirty="0" smtClean="0"/>
              <a:t> actual</a:t>
            </a:r>
            <a:r>
              <a:rPr lang="en-AU" dirty="0" smtClean="0"/>
              <a:t> concentration of the NaOH(</a:t>
            </a:r>
            <a:r>
              <a:rPr lang="en-AU" dirty="0" err="1" smtClean="0"/>
              <a:t>aq</a:t>
            </a:r>
            <a:r>
              <a:rPr lang="en-AU" dirty="0" smtClean="0"/>
              <a:t>).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4178539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Preparing a Standard </a:t>
            </a:r>
            <a:r>
              <a:rPr lang="en-AU" b="1" dirty="0" err="1" smtClean="0"/>
              <a:t>Soln</a:t>
            </a:r>
            <a:r>
              <a:rPr lang="en-AU" b="1" dirty="0" smtClean="0"/>
              <a:t> of Na</a:t>
            </a:r>
            <a:r>
              <a:rPr lang="en-AU" b="1" baseline="-25000" dirty="0" smtClean="0"/>
              <a:t>2</a:t>
            </a:r>
            <a:r>
              <a:rPr lang="en-AU" b="1" dirty="0" smtClean="0"/>
              <a:t>CO</a:t>
            </a:r>
            <a:r>
              <a:rPr lang="en-AU" b="1" baseline="-25000" dirty="0" smtClean="0"/>
              <a:t>3</a:t>
            </a:r>
            <a:endParaRPr lang="en-US" b="1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92088" cy="4023360"/>
          </a:xfrm>
        </p:spPr>
        <p:txBody>
          <a:bodyPr>
            <a:normAutofit/>
          </a:bodyPr>
          <a:lstStyle/>
          <a:p>
            <a:pPr>
              <a:tabLst>
                <a:tab pos="3225800" algn="l"/>
                <a:tab pos="3856038" algn="l"/>
              </a:tabLst>
            </a:pPr>
            <a:r>
              <a:rPr lang="en-AU" dirty="0" smtClean="0"/>
              <a:t>On the following page are instructions for preparing a primary standard using Na</a:t>
            </a:r>
            <a:r>
              <a:rPr lang="en-AU" baseline="-25000" dirty="0" smtClean="0"/>
              <a:t>2</a:t>
            </a:r>
            <a:r>
              <a:rPr lang="en-AU" dirty="0" smtClean="0"/>
              <a:t>CO</a:t>
            </a:r>
            <a:r>
              <a:rPr lang="en-AU" baseline="-25000" dirty="0" smtClean="0"/>
              <a:t>3</a:t>
            </a:r>
            <a:r>
              <a:rPr lang="en-AU" dirty="0" smtClean="0"/>
              <a:t>.</a:t>
            </a:r>
          </a:p>
          <a:p>
            <a:pPr>
              <a:tabLst>
                <a:tab pos="3225800" algn="l"/>
                <a:tab pos="3856038" algn="l"/>
              </a:tabLst>
            </a:pPr>
            <a:endParaRPr lang="en-AU" dirty="0" smtClean="0"/>
          </a:p>
          <a:p>
            <a:pPr>
              <a:tabLst>
                <a:tab pos="3225800" algn="l"/>
                <a:tab pos="3856038" algn="l"/>
              </a:tabLst>
            </a:pPr>
            <a:r>
              <a:rPr lang="en-AU" dirty="0" smtClean="0"/>
              <a:t>Before doing the experiment, calculate the mass of anhydrous Na</a:t>
            </a:r>
            <a:r>
              <a:rPr lang="en-AU" baseline="-25000" dirty="0" smtClean="0"/>
              <a:t>2</a:t>
            </a:r>
            <a:r>
              <a:rPr lang="en-AU" dirty="0" smtClean="0"/>
              <a:t>CO</a:t>
            </a:r>
            <a:r>
              <a:rPr lang="en-AU" baseline="-25000" dirty="0" smtClean="0"/>
              <a:t>3</a:t>
            </a:r>
            <a:r>
              <a:rPr lang="en-AU" dirty="0" smtClean="0"/>
              <a:t> that would be needed to make up 500 mL of 0.05 </a:t>
            </a:r>
            <a:r>
              <a:rPr lang="en-AU" dirty="0" err="1" smtClean="0"/>
              <a:t>mol</a:t>
            </a:r>
            <a:r>
              <a:rPr lang="en-AU" dirty="0" smtClean="0"/>
              <a:t> L</a:t>
            </a:r>
            <a:r>
              <a:rPr lang="en-AU" baseline="30000" dirty="0" smtClean="0"/>
              <a:t>-1</a:t>
            </a:r>
            <a:r>
              <a:rPr lang="en-AU" dirty="0" smtClean="0"/>
              <a:t> solution.</a:t>
            </a:r>
            <a:r>
              <a:rPr lang="en-AU" dirty="0"/>
              <a:t> </a:t>
            </a:r>
            <a:r>
              <a:rPr lang="en-AU" dirty="0" smtClean="0"/>
              <a:t>This will be the approximate mass you will try to measure out during the experiment.</a:t>
            </a:r>
          </a:p>
        </p:txBody>
      </p:sp>
    </p:spTree>
    <p:extLst>
      <p:ext uri="{BB962C8B-B14F-4D97-AF65-F5344CB8AC3E}">
        <p14:creationId xmlns:p14="http://schemas.microsoft.com/office/powerpoint/2010/main" val="2265829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Indicators in Acid-Base Titrations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84902"/>
          </a:xfrm>
        </p:spPr>
        <p:txBody>
          <a:bodyPr>
            <a:normAutofit/>
          </a:bodyPr>
          <a:lstStyle/>
          <a:p>
            <a:r>
              <a:rPr lang="en-US" dirty="0" smtClean="0"/>
              <a:t>In an acid-base titration, an indicator needs to be selected that will change </a:t>
            </a:r>
            <a:r>
              <a:rPr lang="en-US" dirty="0" err="1" smtClean="0"/>
              <a:t>colour</a:t>
            </a:r>
            <a:r>
              <a:rPr lang="en-US" dirty="0" smtClean="0"/>
              <a:t> at the same time that the </a:t>
            </a:r>
            <a:r>
              <a:rPr lang="en-US" dirty="0" err="1" smtClean="0"/>
              <a:t>neutralisation</a:t>
            </a:r>
            <a:r>
              <a:rPr lang="en-US" dirty="0" smtClean="0"/>
              <a:t> reaction is finished.</a:t>
            </a:r>
          </a:p>
          <a:p>
            <a:endParaRPr lang="en-US" b="1" dirty="0"/>
          </a:p>
          <a:p>
            <a:r>
              <a:rPr lang="en-US" b="1" u="sng" dirty="0" smtClean="0"/>
              <a:t>Equivalence point</a:t>
            </a:r>
            <a:r>
              <a:rPr lang="en-US" b="1" dirty="0" smtClean="0"/>
              <a:t>: </a:t>
            </a:r>
            <a:r>
              <a:rPr lang="en-US" dirty="0" smtClean="0"/>
              <a:t>The point in a titration at which chemically equivalent amounts of acid and base have been added. </a:t>
            </a:r>
          </a:p>
          <a:p>
            <a:pPr lvl="1"/>
            <a:r>
              <a:rPr lang="en-US" dirty="0" smtClean="0"/>
              <a:t>For a 1:1 mole ratio (e.g. HCℓ + NaOH) this is when equal moles of acid and base have been added.</a:t>
            </a:r>
          </a:p>
          <a:p>
            <a:pPr lvl="1"/>
            <a:r>
              <a:rPr lang="en-US" dirty="0" smtClean="0"/>
              <a:t>For a 2:1 mole ratio (e.g.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+ NaOH) this is when n(H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) added = 2 x n(NaOH)</a:t>
            </a:r>
          </a:p>
          <a:p>
            <a:endParaRPr lang="en-US" dirty="0" smtClean="0"/>
          </a:p>
          <a:p>
            <a:r>
              <a:rPr lang="en-US" b="1" u="sng" dirty="0" smtClean="0"/>
              <a:t>End point</a:t>
            </a:r>
            <a:r>
              <a:rPr lang="en-US" b="1" dirty="0"/>
              <a:t>: </a:t>
            </a:r>
            <a:r>
              <a:rPr lang="en-US" dirty="0"/>
              <a:t>The point in a titration at which </a:t>
            </a:r>
            <a:r>
              <a:rPr lang="en-US" dirty="0" smtClean="0"/>
              <a:t>the indicator changes </a:t>
            </a:r>
            <a:r>
              <a:rPr lang="en-US" dirty="0" err="1" smtClean="0"/>
              <a:t>colour</a:t>
            </a:r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If an appropriate indicator has been picked, the equivalence point and the end point will be the same.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337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Indicators in Acid-Base Titrations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008" y="1972734"/>
            <a:ext cx="10058400" cy="4023360"/>
          </a:xfrm>
        </p:spPr>
        <p:txBody>
          <a:bodyPr>
            <a:normAutofit/>
          </a:bodyPr>
          <a:lstStyle/>
          <a:p>
            <a:r>
              <a:rPr lang="en-US" dirty="0" smtClean="0"/>
              <a:t>Common indicators.            </a:t>
            </a:r>
            <a:r>
              <a:rPr lang="en-US" b="1" dirty="0" smtClean="0"/>
              <a:t>Bolded = Remember!         </a:t>
            </a:r>
            <a:r>
              <a:rPr lang="en-US" dirty="0" smtClean="0"/>
              <a:t>Non-bolded = Here for reference only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686470"/>
              </p:ext>
            </p:extLst>
          </p:nvPr>
        </p:nvGraphicFramePr>
        <p:xfrm>
          <a:off x="1293091" y="2698557"/>
          <a:ext cx="9652000" cy="3466719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413000"/>
                <a:gridCol w="2413000"/>
                <a:gridCol w="2413000"/>
                <a:gridCol w="2413000"/>
              </a:tblGrid>
              <a:tr h="3851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Indicator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Colour</a:t>
                      </a:r>
                      <a:r>
                        <a:rPr lang="en-US" dirty="0" smtClean="0"/>
                        <a:t> on</a:t>
                      </a:r>
                      <a:r>
                        <a:rPr lang="en-US" baseline="0" dirty="0" smtClean="0"/>
                        <a:t> acidic side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Range of </a:t>
                      </a:r>
                      <a:r>
                        <a:rPr lang="en-US" dirty="0" err="1" smtClean="0"/>
                        <a:t>colour</a:t>
                      </a:r>
                      <a:r>
                        <a:rPr lang="en-US" dirty="0" smtClean="0"/>
                        <a:t> change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Colour</a:t>
                      </a:r>
                      <a:r>
                        <a:rPr lang="en-US" dirty="0" smtClean="0"/>
                        <a:t> on basic side</a:t>
                      </a:r>
                      <a:endParaRPr lang="en-US" dirty="0"/>
                    </a:p>
                  </a:txBody>
                  <a:tcPr anchor="ctr"/>
                </a:tc>
              </a:tr>
              <a:tr h="3851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Methyl violet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Yellow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0.0 - 1.6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Violet</a:t>
                      </a:r>
                      <a:endParaRPr lang="en-US" dirty="0"/>
                    </a:p>
                  </a:txBody>
                  <a:tcPr anchor="ctr"/>
                </a:tc>
              </a:tr>
              <a:tr h="385191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Bromophenol</a:t>
                      </a:r>
                      <a:r>
                        <a:rPr lang="en-US" dirty="0" smtClean="0"/>
                        <a:t> blue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Yellow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3.0 - 4.6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Blue</a:t>
                      </a:r>
                      <a:endParaRPr lang="en-US" dirty="0"/>
                    </a:p>
                  </a:txBody>
                  <a:tcPr anchor="ctr"/>
                </a:tc>
              </a:tr>
              <a:tr h="38519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Methyl orange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Red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3.1 - 4.4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Yellow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851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Methyl red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4.4 - 6.2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Yellow</a:t>
                      </a:r>
                      <a:endParaRPr lang="en-US" dirty="0"/>
                    </a:p>
                  </a:txBody>
                  <a:tcPr anchor="ctr"/>
                </a:tc>
              </a:tr>
              <a:tr h="3851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Litmus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5.0 - 8.0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Blue</a:t>
                      </a:r>
                      <a:endParaRPr lang="en-US" dirty="0"/>
                    </a:p>
                  </a:txBody>
                  <a:tcPr anchor="ctr"/>
                </a:tc>
              </a:tr>
              <a:tr h="385191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Bromothymol</a:t>
                      </a:r>
                      <a:r>
                        <a:rPr lang="en-US" baseline="0" dirty="0" smtClean="0"/>
                        <a:t> blue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Yellow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6.0 - 7.6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Blue</a:t>
                      </a:r>
                      <a:endParaRPr lang="en-US" dirty="0"/>
                    </a:p>
                  </a:txBody>
                  <a:tcPr anchor="ctr"/>
                </a:tc>
              </a:tr>
              <a:tr h="38519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Phenolphthalein</a:t>
                      </a:r>
                      <a:endParaRPr lang="en-US" b="1" dirty="0"/>
                    </a:p>
                  </a:txBody>
                  <a:tcPr anchor="ctr">
                    <a:solidFill>
                      <a:srgbClr val="A6EA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Colourless</a:t>
                      </a:r>
                      <a:endParaRPr lang="en-US" b="1" dirty="0"/>
                    </a:p>
                  </a:txBody>
                  <a:tcPr anchor="ctr">
                    <a:solidFill>
                      <a:srgbClr val="A6EA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8.3 - 10.0</a:t>
                      </a:r>
                      <a:endParaRPr lang="en-US" b="1" dirty="0"/>
                    </a:p>
                  </a:txBody>
                  <a:tcPr anchor="ctr">
                    <a:solidFill>
                      <a:srgbClr val="A6EA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Pink</a:t>
                      </a:r>
                      <a:endParaRPr lang="en-US" b="1" dirty="0"/>
                    </a:p>
                  </a:txBody>
                  <a:tcPr anchor="ctr">
                    <a:solidFill>
                      <a:srgbClr val="A6EAEE"/>
                    </a:solidFill>
                  </a:tcPr>
                </a:tc>
              </a:tr>
              <a:tr h="3851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Alizarin yellow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Yellow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10.1 - 12.0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Red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73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Changes in pH during a titration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154" y="1789544"/>
            <a:ext cx="7953664" cy="4433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059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Changes in pH during a titration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1179" y="1752101"/>
            <a:ext cx="8289637" cy="460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835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Changes in pH during a titration</a:t>
            </a:r>
            <a:endParaRPr lang="en-US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0053932"/>
              </p:ext>
            </p:extLst>
          </p:nvPr>
        </p:nvGraphicFramePr>
        <p:xfrm>
          <a:off x="1223818" y="1754908"/>
          <a:ext cx="6985000" cy="4514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58909" y="1835727"/>
            <a:ext cx="372918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AU" sz="1400" dirty="0"/>
              <a:t>On the graph, label the </a:t>
            </a:r>
            <a:r>
              <a:rPr lang="en-AU" sz="1400" b="1" dirty="0"/>
              <a:t>equivalence point</a:t>
            </a:r>
            <a:r>
              <a:rPr lang="en-AU" sz="1400" dirty="0"/>
              <a:t>.</a:t>
            </a:r>
            <a:endParaRPr lang="en-US" sz="1400" dirty="0"/>
          </a:p>
          <a:p>
            <a:r>
              <a:rPr lang="en-AU" sz="1400" dirty="0"/>
              <a:t/>
            </a:r>
            <a:br>
              <a:rPr lang="en-AU" sz="1400" dirty="0"/>
            </a:br>
            <a:endParaRPr lang="en-US" sz="1400" dirty="0"/>
          </a:p>
          <a:p>
            <a:pPr lvl="0"/>
            <a:r>
              <a:rPr lang="en-AU" sz="1400" dirty="0"/>
              <a:t>What is the volume of NaOH added at the equivalence point? _______ mL</a:t>
            </a:r>
            <a:endParaRPr lang="en-US" sz="1400" dirty="0"/>
          </a:p>
          <a:p>
            <a:r>
              <a:rPr lang="en-AU" sz="1400" dirty="0"/>
              <a:t/>
            </a:r>
            <a:br>
              <a:rPr lang="en-AU" sz="1400" dirty="0"/>
            </a:br>
            <a:endParaRPr lang="en-US" sz="1400" dirty="0"/>
          </a:p>
          <a:p>
            <a:pPr lvl="0"/>
            <a:r>
              <a:rPr lang="en-AU" sz="1400" dirty="0"/>
              <a:t>If you were using </a:t>
            </a:r>
            <a:r>
              <a:rPr lang="en-AU" sz="1400" b="1" dirty="0"/>
              <a:t>phenolphthalein indicator</a:t>
            </a:r>
            <a:r>
              <a:rPr lang="en-AU" sz="1400" dirty="0"/>
              <a:t>, at what </a:t>
            </a:r>
            <a:r>
              <a:rPr lang="en-AU" sz="1400" b="1" dirty="0"/>
              <a:t>volume</a:t>
            </a:r>
            <a:r>
              <a:rPr lang="en-AU" sz="1400" dirty="0"/>
              <a:t> would the indicator change colour from colourless to purple? </a:t>
            </a:r>
            <a:br>
              <a:rPr lang="en-AU" sz="1400" dirty="0"/>
            </a:br>
            <a:endParaRPr lang="en-US" sz="1400" dirty="0"/>
          </a:p>
          <a:p>
            <a:r>
              <a:rPr lang="en-AU" sz="1400" dirty="0"/>
              <a:t> </a:t>
            </a:r>
            <a:endParaRPr lang="en-US" sz="1400" dirty="0"/>
          </a:p>
          <a:p>
            <a:pPr lvl="0"/>
            <a:r>
              <a:rPr lang="en-AU" sz="1400" dirty="0"/>
              <a:t>If you were using </a:t>
            </a:r>
            <a:r>
              <a:rPr lang="en-AU" sz="1400" b="1" dirty="0"/>
              <a:t>methyl orange indicator</a:t>
            </a:r>
            <a:r>
              <a:rPr lang="en-AU" sz="1400" dirty="0"/>
              <a:t>, at what </a:t>
            </a:r>
            <a:r>
              <a:rPr lang="en-AU" sz="1400" b="1" dirty="0"/>
              <a:t>volume</a:t>
            </a:r>
            <a:r>
              <a:rPr lang="en-AU" sz="1400" dirty="0"/>
              <a:t> would the indicator change colour from red to yellow? </a:t>
            </a:r>
            <a:br>
              <a:rPr lang="en-AU" sz="1400" dirty="0"/>
            </a:br>
            <a:endParaRPr lang="en-US" sz="1400" dirty="0"/>
          </a:p>
          <a:p>
            <a:r>
              <a:rPr lang="en-AU" sz="1400" dirty="0"/>
              <a:t> </a:t>
            </a:r>
            <a:endParaRPr lang="en-US" sz="1400" dirty="0"/>
          </a:p>
          <a:p>
            <a:pPr lvl="0"/>
            <a:r>
              <a:rPr lang="en-AU" sz="1400" dirty="0"/>
              <a:t>On the basis of your answers above, explain whether phenolphthalein and/or methyl orange indicator would be suitable for this titration.</a:t>
            </a:r>
            <a:endParaRPr lang="en-US" sz="1400" dirty="0"/>
          </a:p>
          <a:p>
            <a:endParaRPr lang="en-US" sz="1400" dirty="0"/>
          </a:p>
        </p:txBody>
      </p:sp>
      <p:grpSp>
        <p:nvGrpSpPr>
          <p:cNvPr id="9" name="Group 8"/>
          <p:cNvGrpSpPr/>
          <p:nvPr/>
        </p:nvGrpSpPr>
        <p:grpSpPr>
          <a:xfrm>
            <a:off x="3267379" y="3579092"/>
            <a:ext cx="2540000" cy="369332"/>
            <a:chOff x="5437910" y="750455"/>
            <a:chExt cx="2540000" cy="369332"/>
          </a:xfrm>
          <a:solidFill>
            <a:schemeClr val="bg1"/>
          </a:solidFill>
        </p:grpSpPr>
        <p:sp>
          <p:nvSpPr>
            <p:cNvPr id="8" name="TextBox 7"/>
            <p:cNvSpPr txBox="1"/>
            <p:nvPr/>
          </p:nvSpPr>
          <p:spPr>
            <a:xfrm>
              <a:off x="5437910" y="750455"/>
              <a:ext cx="2540000" cy="369332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Equivalence point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7" name="Straight Arrow Connector 6"/>
            <p:cNvCxnSpPr>
              <a:endCxn id="8" idx="3"/>
            </p:cNvCxnSpPr>
            <p:nvPr/>
          </p:nvCxnSpPr>
          <p:spPr>
            <a:xfrm>
              <a:off x="7331364" y="935121"/>
              <a:ext cx="646546" cy="0"/>
            </a:xfrm>
            <a:prstGeom prst="straightConnector1">
              <a:avLst/>
            </a:prstGeom>
            <a:grpFill/>
            <a:ln w="57150" cmpd="sng">
              <a:solidFill>
                <a:srgbClr val="FF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20082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pH during a titration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856" y="2452512"/>
            <a:ext cx="3815018" cy="268243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6329" y="2460024"/>
            <a:ext cx="3856253" cy="26834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4656" y="2486410"/>
            <a:ext cx="3788812" cy="265708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56881" y="1937922"/>
            <a:ext cx="3328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Strong Acid + Strong Base</a:t>
            </a:r>
            <a:endParaRPr lang="en-US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4630144" y="1947989"/>
            <a:ext cx="3328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Strong Acid + Weak Base</a:t>
            </a:r>
            <a:endParaRPr lang="en-US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8592458" y="1969004"/>
            <a:ext cx="3328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Weak Acid + Strong Base</a:t>
            </a:r>
            <a:endParaRPr lang="en-US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721696" y="5243551"/>
            <a:ext cx="3328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e.g. HCℓ and NaOH 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4629270" y="5231720"/>
            <a:ext cx="3328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e.g. HCℓ and NH</a:t>
            </a:r>
            <a:r>
              <a:rPr lang="en-US" sz="1600" baseline="-25000" dirty="0" smtClean="0"/>
              <a:t>3</a:t>
            </a:r>
            <a:endParaRPr lang="en-US" sz="16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8863798" y="5247351"/>
            <a:ext cx="3328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e.g. CH</a:t>
            </a:r>
            <a:r>
              <a:rPr lang="en-US" sz="1600" baseline="-25000" dirty="0" smtClean="0"/>
              <a:t>3</a:t>
            </a:r>
            <a:r>
              <a:rPr lang="en-US" sz="1600" dirty="0" smtClean="0"/>
              <a:t>COOH and NaOH</a:t>
            </a:r>
            <a:endParaRPr lang="en-US" sz="1600" baseline="-25000" dirty="0"/>
          </a:p>
        </p:txBody>
      </p:sp>
    </p:spTree>
    <p:extLst>
      <p:ext uri="{BB962C8B-B14F-4D97-AF65-F5344CB8AC3E}">
        <p14:creationId xmlns:p14="http://schemas.microsoft.com/office/powerpoint/2010/main" val="2608029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909313"/>
            <a:ext cx="10058400" cy="848079"/>
          </a:xfrm>
        </p:spPr>
        <p:txBody>
          <a:bodyPr/>
          <a:lstStyle/>
          <a:p>
            <a:r>
              <a:rPr lang="en-AU" dirty="0"/>
              <a:t>The pH curves show that each reaction has a different equivalence point. Explain the differences in equivalence point for each of these reactions. Include relevant equations in your answer.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95736" y="1724527"/>
            <a:ext cx="10058400" cy="4779650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 smtClean="0">
                <a:solidFill>
                  <a:srgbClr val="FF0000"/>
                </a:solidFill>
              </a:rPr>
              <a:t>The products of Reaction #1 are </a:t>
            </a:r>
            <a:r>
              <a:rPr lang="en-AU" dirty="0" err="1" smtClean="0">
                <a:solidFill>
                  <a:srgbClr val="FF0000"/>
                </a:solidFill>
              </a:rPr>
              <a:t>NaC</a:t>
            </a:r>
            <a:r>
              <a:rPr lang="en-AU" dirty="0" smtClean="0">
                <a:solidFill>
                  <a:srgbClr val="FF0000"/>
                </a:solidFill>
              </a:rPr>
              <a:t>ℓ and H</a:t>
            </a:r>
            <a:r>
              <a:rPr lang="en-AU" baseline="-25000" dirty="0" smtClean="0">
                <a:solidFill>
                  <a:srgbClr val="FF0000"/>
                </a:solidFill>
              </a:rPr>
              <a:t>2</a:t>
            </a:r>
            <a:r>
              <a:rPr lang="en-AU" dirty="0" smtClean="0">
                <a:solidFill>
                  <a:srgbClr val="FF0000"/>
                </a:solidFill>
              </a:rPr>
              <a:t>O. Both of these substances produced are neutral. (The salt, </a:t>
            </a:r>
            <a:r>
              <a:rPr lang="en-AU" dirty="0" err="1" smtClean="0">
                <a:solidFill>
                  <a:srgbClr val="FF0000"/>
                </a:solidFill>
              </a:rPr>
              <a:t>NaC</a:t>
            </a:r>
            <a:r>
              <a:rPr lang="en-AU" dirty="0" smtClean="0">
                <a:solidFill>
                  <a:srgbClr val="FF0000"/>
                </a:solidFill>
              </a:rPr>
              <a:t>ℓ, does not undergo hydrolysis with water)</a:t>
            </a:r>
          </a:p>
          <a:p>
            <a:endParaRPr lang="en-AU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008000"/>
                </a:solidFill>
              </a:rPr>
              <a:t>The products of Reaction #2 are NH</a:t>
            </a:r>
            <a:r>
              <a:rPr lang="en-US" baseline="-25000" dirty="0" smtClean="0">
                <a:solidFill>
                  <a:srgbClr val="008000"/>
                </a:solidFill>
              </a:rPr>
              <a:t>4</a:t>
            </a:r>
            <a:r>
              <a:rPr lang="en-US" dirty="0" smtClean="0">
                <a:solidFill>
                  <a:srgbClr val="008000"/>
                </a:solidFill>
              </a:rPr>
              <a:t>Cl and H</a:t>
            </a:r>
            <a:r>
              <a:rPr lang="en-US" baseline="-25000" dirty="0" smtClean="0">
                <a:solidFill>
                  <a:srgbClr val="008000"/>
                </a:solidFill>
              </a:rPr>
              <a:t>2</a:t>
            </a:r>
            <a:r>
              <a:rPr lang="en-US" dirty="0" smtClean="0">
                <a:solidFill>
                  <a:srgbClr val="008000"/>
                </a:solidFill>
              </a:rPr>
              <a:t>O. NH</a:t>
            </a:r>
            <a:r>
              <a:rPr lang="en-US" baseline="-25000" dirty="0" smtClean="0">
                <a:solidFill>
                  <a:srgbClr val="008000"/>
                </a:solidFill>
              </a:rPr>
              <a:t>4</a:t>
            </a:r>
            <a:r>
              <a:rPr lang="en-US" dirty="0" smtClean="0">
                <a:solidFill>
                  <a:srgbClr val="008000"/>
                </a:solidFill>
              </a:rPr>
              <a:t>Cl is acidic due to the presence of the NH</a:t>
            </a:r>
            <a:r>
              <a:rPr lang="en-US" baseline="-25000" dirty="0" smtClean="0">
                <a:solidFill>
                  <a:srgbClr val="008000"/>
                </a:solidFill>
              </a:rPr>
              <a:t>4</a:t>
            </a:r>
            <a:r>
              <a:rPr lang="en-US" baseline="30000" dirty="0" smtClean="0">
                <a:solidFill>
                  <a:srgbClr val="008000"/>
                </a:solidFill>
              </a:rPr>
              <a:t>+</a:t>
            </a:r>
            <a:r>
              <a:rPr lang="en-US" dirty="0" smtClean="0">
                <a:solidFill>
                  <a:srgbClr val="008000"/>
                </a:solidFill>
              </a:rPr>
              <a:t> ion, which undergoes hydrolysis to produce H</a:t>
            </a:r>
            <a:r>
              <a:rPr lang="en-US" baseline="-25000" dirty="0" smtClean="0">
                <a:solidFill>
                  <a:srgbClr val="008000"/>
                </a:solidFill>
              </a:rPr>
              <a:t>3</a:t>
            </a:r>
            <a:r>
              <a:rPr lang="en-US" dirty="0" smtClean="0">
                <a:solidFill>
                  <a:srgbClr val="008000"/>
                </a:solidFill>
              </a:rPr>
              <a:t>O</a:t>
            </a:r>
            <a:r>
              <a:rPr lang="en-US" baseline="30000" dirty="0" smtClean="0">
                <a:solidFill>
                  <a:srgbClr val="008000"/>
                </a:solidFill>
              </a:rPr>
              <a:t>+</a:t>
            </a:r>
            <a:r>
              <a:rPr lang="en-US" dirty="0" smtClean="0">
                <a:solidFill>
                  <a:srgbClr val="008000"/>
                </a:solidFill>
              </a:rPr>
              <a:t>.</a:t>
            </a:r>
          </a:p>
          <a:p>
            <a:pPr algn="ctr"/>
            <a:r>
              <a:rPr lang="en-US" dirty="0" smtClean="0">
                <a:solidFill>
                  <a:srgbClr val="008000"/>
                </a:solidFill>
              </a:rPr>
              <a:t>NH</a:t>
            </a:r>
            <a:r>
              <a:rPr lang="en-US" baseline="-25000" dirty="0" smtClean="0">
                <a:solidFill>
                  <a:srgbClr val="008000"/>
                </a:solidFill>
              </a:rPr>
              <a:t>4</a:t>
            </a:r>
            <a:r>
              <a:rPr lang="en-US" baseline="30000" dirty="0" smtClean="0">
                <a:solidFill>
                  <a:srgbClr val="008000"/>
                </a:solidFill>
              </a:rPr>
              <a:t>+</a:t>
            </a:r>
            <a:r>
              <a:rPr lang="en-US" dirty="0" smtClean="0">
                <a:solidFill>
                  <a:srgbClr val="008000"/>
                </a:solidFill>
              </a:rPr>
              <a:t>(</a:t>
            </a:r>
            <a:r>
              <a:rPr lang="en-US" dirty="0" err="1" smtClean="0">
                <a:solidFill>
                  <a:srgbClr val="008000"/>
                </a:solidFill>
              </a:rPr>
              <a:t>aq</a:t>
            </a:r>
            <a:r>
              <a:rPr lang="en-US" dirty="0" smtClean="0">
                <a:solidFill>
                  <a:srgbClr val="008000"/>
                </a:solidFill>
              </a:rPr>
              <a:t>) + H</a:t>
            </a:r>
            <a:r>
              <a:rPr lang="en-US" baseline="-25000" dirty="0" smtClean="0">
                <a:solidFill>
                  <a:srgbClr val="008000"/>
                </a:solidFill>
              </a:rPr>
              <a:t>2</a:t>
            </a:r>
            <a:r>
              <a:rPr lang="en-US" dirty="0" smtClean="0">
                <a:solidFill>
                  <a:srgbClr val="008000"/>
                </a:solidFill>
              </a:rPr>
              <a:t>O(ℓ) ⇌ NH</a:t>
            </a:r>
            <a:r>
              <a:rPr lang="en-US" baseline="-25000" dirty="0" smtClean="0">
                <a:solidFill>
                  <a:srgbClr val="008000"/>
                </a:solidFill>
              </a:rPr>
              <a:t>3</a:t>
            </a:r>
            <a:r>
              <a:rPr lang="en-US" dirty="0" smtClean="0">
                <a:solidFill>
                  <a:srgbClr val="008000"/>
                </a:solidFill>
              </a:rPr>
              <a:t>(</a:t>
            </a:r>
            <a:r>
              <a:rPr lang="en-US" dirty="0" err="1" smtClean="0">
                <a:solidFill>
                  <a:srgbClr val="008000"/>
                </a:solidFill>
              </a:rPr>
              <a:t>aq</a:t>
            </a:r>
            <a:r>
              <a:rPr lang="en-US" dirty="0" smtClean="0">
                <a:solidFill>
                  <a:srgbClr val="008000"/>
                </a:solidFill>
              </a:rPr>
              <a:t>) + H</a:t>
            </a:r>
            <a:r>
              <a:rPr lang="en-US" baseline="-25000" dirty="0" smtClean="0">
                <a:solidFill>
                  <a:srgbClr val="008000"/>
                </a:solidFill>
              </a:rPr>
              <a:t>3</a:t>
            </a:r>
            <a:r>
              <a:rPr lang="en-US" dirty="0" smtClean="0">
                <a:solidFill>
                  <a:srgbClr val="008000"/>
                </a:solidFill>
              </a:rPr>
              <a:t>O</a:t>
            </a:r>
            <a:r>
              <a:rPr lang="en-US" baseline="30000" dirty="0" smtClean="0">
                <a:solidFill>
                  <a:srgbClr val="008000"/>
                </a:solidFill>
              </a:rPr>
              <a:t>+</a:t>
            </a:r>
            <a:r>
              <a:rPr lang="en-US" dirty="0" smtClean="0">
                <a:solidFill>
                  <a:srgbClr val="008000"/>
                </a:solidFill>
              </a:rPr>
              <a:t>(</a:t>
            </a:r>
            <a:r>
              <a:rPr lang="en-US" dirty="0" err="1" smtClean="0">
                <a:solidFill>
                  <a:srgbClr val="008000"/>
                </a:solidFill>
              </a:rPr>
              <a:t>aq</a:t>
            </a:r>
            <a:r>
              <a:rPr lang="en-US" dirty="0" smtClean="0">
                <a:solidFill>
                  <a:srgbClr val="008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Therefore, the equivalence point for the reaction between HCℓ and NH</a:t>
            </a:r>
            <a:r>
              <a:rPr lang="en-US" baseline="-25000" dirty="0" smtClean="0">
                <a:solidFill>
                  <a:srgbClr val="008000"/>
                </a:solidFill>
              </a:rPr>
              <a:t>3</a:t>
            </a:r>
            <a:r>
              <a:rPr lang="en-US" dirty="0" smtClean="0">
                <a:solidFill>
                  <a:srgbClr val="008000"/>
                </a:solidFill>
              </a:rPr>
              <a:t> is acidic.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The products of Reaction </a:t>
            </a:r>
            <a:r>
              <a:rPr lang="en-US" dirty="0" smtClean="0">
                <a:solidFill>
                  <a:srgbClr val="0000FF"/>
                </a:solidFill>
              </a:rPr>
              <a:t>#1 </a:t>
            </a:r>
            <a:r>
              <a:rPr lang="en-US" dirty="0">
                <a:solidFill>
                  <a:srgbClr val="0000FF"/>
                </a:solidFill>
              </a:rPr>
              <a:t>are </a:t>
            </a:r>
            <a:r>
              <a:rPr lang="en-US" dirty="0" smtClean="0">
                <a:solidFill>
                  <a:srgbClr val="0000FF"/>
                </a:solidFill>
              </a:rPr>
              <a:t>NaCH</a:t>
            </a:r>
            <a:r>
              <a:rPr lang="en-US" baseline="-25000" dirty="0" smtClean="0">
                <a:solidFill>
                  <a:srgbClr val="0000FF"/>
                </a:solidFill>
              </a:rPr>
              <a:t>3</a:t>
            </a:r>
            <a:r>
              <a:rPr lang="en-US" dirty="0" smtClean="0">
                <a:solidFill>
                  <a:srgbClr val="0000FF"/>
                </a:solidFill>
              </a:rPr>
              <a:t>COO and </a:t>
            </a:r>
            <a:r>
              <a:rPr lang="en-US" dirty="0">
                <a:solidFill>
                  <a:srgbClr val="0000FF"/>
                </a:solidFill>
              </a:rPr>
              <a:t>H</a:t>
            </a:r>
            <a:r>
              <a:rPr lang="en-US" baseline="-25000" dirty="0">
                <a:solidFill>
                  <a:srgbClr val="0000FF"/>
                </a:solidFill>
              </a:rPr>
              <a:t>2</a:t>
            </a:r>
            <a:r>
              <a:rPr lang="en-US" dirty="0">
                <a:solidFill>
                  <a:srgbClr val="0000FF"/>
                </a:solidFill>
              </a:rPr>
              <a:t>O. </a:t>
            </a:r>
            <a:r>
              <a:rPr lang="en-US" dirty="0" smtClean="0">
                <a:solidFill>
                  <a:srgbClr val="0000FF"/>
                </a:solidFill>
              </a:rPr>
              <a:t>NaCH</a:t>
            </a:r>
            <a:r>
              <a:rPr lang="en-US" baseline="-25000" dirty="0" smtClean="0">
                <a:solidFill>
                  <a:srgbClr val="0000FF"/>
                </a:solidFill>
              </a:rPr>
              <a:t>3</a:t>
            </a:r>
            <a:r>
              <a:rPr lang="en-US" dirty="0" smtClean="0">
                <a:solidFill>
                  <a:srgbClr val="0000FF"/>
                </a:solidFill>
              </a:rPr>
              <a:t>COO is basic due </a:t>
            </a:r>
            <a:r>
              <a:rPr lang="en-US" dirty="0">
                <a:solidFill>
                  <a:srgbClr val="0000FF"/>
                </a:solidFill>
              </a:rPr>
              <a:t>to the presence of the </a:t>
            </a:r>
            <a:r>
              <a:rPr lang="en-US" dirty="0" smtClean="0">
                <a:solidFill>
                  <a:srgbClr val="0000FF"/>
                </a:solidFill>
              </a:rPr>
              <a:t>CH</a:t>
            </a:r>
            <a:r>
              <a:rPr lang="en-US" baseline="-25000" dirty="0" smtClean="0">
                <a:solidFill>
                  <a:srgbClr val="0000FF"/>
                </a:solidFill>
              </a:rPr>
              <a:t>3</a:t>
            </a:r>
            <a:r>
              <a:rPr lang="en-US" dirty="0" smtClean="0">
                <a:solidFill>
                  <a:srgbClr val="0000FF"/>
                </a:solidFill>
              </a:rPr>
              <a:t>COO</a:t>
            </a:r>
            <a:r>
              <a:rPr lang="en-US" baseline="30000" dirty="0" smtClean="0">
                <a:solidFill>
                  <a:srgbClr val="0000FF"/>
                </a:solidFill>
              </a:rPr>
              <a:t>-</a:t>
            </a:r>
            <a:r>
              <a:rPr lang="en-US" dirty="0" smtClean="0">
                <a:solidFill>
                  <a:srgbClr val="0000FF"/>
                </a:solidFill>
              </a:rPr>
              <a:t> ion</a:t>
            </a:r>
            <a:r>
              <a:rPr lang="en-US" dirty="0">
                <a:solidFill>
                  <a:srgbClr val="0000FF"/>
                </a:solidFill>
              </a:rPr>
              <a:t>, which undergoes hydrolysis to produce </a:t>
            </a:r>
            <a:r>
              <a:rPr lang="en-US" dirty="0" smtClean="0">
                <a:solidFill>
                  <a:srgbClr val="0000FF"/>
                </a:solidFill>
              </a:rPr>
              <a:t>OH</a:t>
            </a:r>
            <a:r>
              <a:rPr lang="en-US" baseline="30000" dirty="0" smtClean="0">
                <a:solidFill>
                  <a:srgbClr val="0000FF"/>
                </a:solidFill>
              </a:rPr>
              <a:t>-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ions.</a:t>
            </a:r>
            <a:endParaRPr lang="en-US" dirty="0">
              <a:solidFill>
                <a:srgbClr val="0000FF"/>
              </a:solidFill>
            </a:endParaRPr>
          </a:p>
          <a:p>
            <a:pPr algn="ctr"/>
            <a:r>
              <a:rPr lang="en-US" dirty="0" smtClean="0">
                <a:solidFill>
                  <a:srgbClr val="0000FF"/>
                </a:solidFill>
              </a:rPr>
              <a:t>CH</a:t>
            </a:r>
            <a:r>
              <a:rPr lang="en-US" baseline="-25000" dirty="0" smtClean="0">
                <a:solidFill>
                  <a:srgbClr val="0000FF"/>
                </a:solidFill>
              </a:rPr>
              <a:t>3</a:t>
            </a:r>
            <a:r>
              <a:rPr lang="en-US" dirty="0" smtClean="0">
                <a:solidFill>
                  <a:srgbClr val="0000FF"/>
                </a:solidFill>
              </a:rPr>
              <a:t>COO</a:t>
            </a:r>
            <a:r>
              <a:rPr lang="en-US" baseline="30000" dirty="0" smtClean="0">
                <a:solidFill>
                  <a:srgbClr val="0000FF"/>
                </a:solidFill>
              </a:rPr>
              <a:t>-</a:t>
            </a:r>
            <a:r>
              <a:rPr lang="en-US" dirty="0" smtClean="0">
                <a:solidFill>
                  <a:srgbClr val="0000FF"/>
                </a:solidFill>
              </a:rPr>
              <a:t>(</a:t>
            </a:r>
            <a:r>
              <a:rPr lang="en-US" dirty="0" err="1">
                <a:solidFill>
                  <a:srgbClr val="0000FF"/>
                </a:solidFill>
              </a:rPr>
              <a:t>aq</a:t>
            </a:r>
            <a:r>
              <a:rPr lang="en-US" dirty="0">
                <a:solidFill>
                  <a:srgbClr val="0000FF"/>
                </a:solidFill>
              </a:rPr>
              <a:t>) + H</a:t>
            </a:r>
            <a:r>
              <a:rPr lang="en-US" baseline="-25000" dirty="0">
                <a:solidFill>
                  <a:srgbClr val="0000FF"/>
                </a:solidFill>
              </a:rPr>
              <a:t>2</a:t>
            </a:r>
            <a:r>
              <a:rPr lang="en-US" dirty="0">
                <a:solidFill>
                  <a:srgbClr val="0000FF"/>
                </a:solidFill>
              </a:rPr>
              <a:t>O(ℓ) ⇌ </a:t>
            </a:r>
            <a:r>
              <a:rPr lang="en-US" dirty="0" smtClean="0">
                <a:solidFill>
                  <a:srgbClr val="0000FF"/>
                </a:solidFill>
              </a:rPr>
              <a:t>CH</a:t>
            </a:r>
            <a:r>
              <a:rPr lang="en-US" baseline="-25000" dirty="0" smtClean="0">
                <a:solidFill>
                  <a:srgbClr val="0000FF"/>
                </a:solidFill>
              </a:rPr>
              <a:t>3</a:t>
            </a:r>
            <a:r>
              <a:rPr lang="en-US" dirty="0" smtClean="0">
                <a:solidFill>
                  <a:srgbClr val="0000FF"/>
                </a:solidFill>
              </a:rPr>
              <a:t>COOH(</a:t>
            </a:r>
            <a:r>
              <a:rPr lang="en-US" dirty="0" err="1">
                <a:solidFill>
                  <a:srgbClr val="0000FF"/>
                </a:solidFill>
              </a:rPr>
              <a:t>aq</a:t>
            </a:r>
            <a:r>
              <a:rPr lang="en-US" dirty="0">
                <a:solidFill>
                  <a:srgbClr val="0000FF"/>
                </a:solidFill>
              </a:rPr>
              <a:t>) + </a:t>
            </a:r>
            <a:r>
              <a:rPr lang="en-US" dirty="0" smtClean="0">
                <a:solidFill>
                  <a:srgbClr val="0000FF"/>
                </a:solidFill>
              </a:rPr>
              <a:t>OH</a:t>
            </a:r>
            <a:r>
              <a:rPr lang="en-US" baseline="30000" dirty="0" smtClean="0">
                <a:solidFill>
                  <a:srgbClr val="0000FF"/>
                </a:solidFill>
              </a:rPr>
              <a:t>-</a:t>
            </a:r>
            <a:r>
              <a:rPr lang="en-US" dirty="0" smtClean="0">
                <a:solidFill>
                  <a:srgbClr val="0000FF"/>
                </a:solidFill>
              </a:rPr>
              <a:t>(</a:t>
            </a:r>
            <a:r>
              <a:rPr lang="en-US" dirty="0" err="1">
                <a:solidFill>
                  <a:srgbClr val="0000FF"/>
                </a:solidFill>
              </a:rPr>
              <a:t>aq</a:t>
            </a:r>
            <a:r>
              <a:rPr lang="en-US" dirty="0">
                <a:solidFill>
                  <a:srgbClr val="0000FF"/>
                </a:solidFill>
              </a:rPr>
              <a:t>)</a:t>
            </a:r>
          </a:p>
          <a:p>
            <a:r>
              <a:rPr lang="en-US" dirty="0">
                <a:solidFill>
                  <a:srgbClr val="0000FF"/>
                </a:solidFill>
              </a:rPr>
              <a:t>Therefore, the equivalence point for the reaction between </a:t>
            </a:r>
            <a:r>
              <a:rPr lang="en-US" dirty="0" smtClean="0">
                <a:solidFill>
                  <a:srgbClr val="0000FF"/>
                </a:solidFill>
              </a:rPr>
              <a:t>CH</a:t>
            </a:r>
            <a:r>
              <a:rPr lang="en-US" baseline="-25000" dirty="0" smtClean="0">
                <a:solidFill>
                  <a:srgbClr val="0000FF"/>
                </a:solidFill>
              </a:rPr>
              <a:t>3</a:t>
            </a:r>
            <a:r>
              <a:rPr lang="en-US" dirty="0" smtClean="0">
                <a:solidFill>
                  <a:srgbClr val="0000FF"/>
                </a:solidFill>
              </a:rPr>
              <a:t>COOH and NaOH is basic.</a:t>
            </a:r>
            <a:endParaRPr lang="en-US" dirty="0">
              <a:solidFill>
                <a:srgbClr val="0000FF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378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an Appropriate Indicator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644" y="2460024"/>
            <a:ext cx="5318198" cy="370080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54355" y="1841042"/>
            <a:ext cx="59710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Strong Acid + Weak Base</a:t>
            </a:r>
            <a:r>
              <a:rPr lang="en-US" sz="2400" dirty="0" smtClean="0"/>
              <a:t>   </a:t>
            </a:r>
            <a:r>
              <a:rPr lang="en-US" sz="2400" dirty="0"/>
              <a:t>e.g. HCℓ and NH</a:t>
            </a:r>
            <a:r>
              <a:rPr lang="en-US" sz="2400" baseline="-25000" dirty="0"/>
              <a:t>3</a:t>
            </a:r>
          </a:p>
          <a:p>
            <a:endParaRPr lang="en-US" sz="24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6403474" y="2513263"/>
            <a:ext cx="54676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Which indicator would you use for this reaction: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u="sng" dirty="0" smtClean="0"/>
              <a:t>phenolphthalein</a:t>
            </a:r>
            <a:r>
              <a:rPr lang="en-US" dirty="0" smtClean="0"/>
              <a:t>   or   </a:t>
            </a:r>
            <a:r>
              <a:rPr lang="en-US" u="sng" dirty="0" smtClean="0"/>
              <a:t>methyl orange</a:t>
            </a:r>
          </a:p>
          <a:p>
            <a:endParaRPr lang="en-US" u="sng" dirty="0"/>
          </a:p>
          <a:p>
            <a:r>
              <a:rPr lang="en-US" dirty="0" smtClean="0"/>
              <a:t>Explain.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51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31736</TotalTime>
  <Words>1067</Words>
  <Application>Microsoft Macintosh PowerPoint</Application>
  <PresentationFormat>Custom</PresentationFormat>
  <Paragraphs>156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Retrospect</vt:lpstr>
      <vt:lpstr>Titrations</vt:lpstr>
      <vt:lpstr>Indicators in Acid-Base Titrations</vt:lpstr>
      <vt:lpstr>Indicators in Acid-Base Titrations</vt:lpstr>
      <vt:lpstr>Changes in pH during a titration</vt:lpstr>
      <vt:lpstr>Changes in pH during a titration</vt:lpstr>
      <vt:lpstr>Changes in pH during a titration</vt:lpstr>
      <vt:lpstr>Changes in pH during a titration</vt:lpstr>
      <vt:lpstr>PowerPoint Presentation</vt:lpstr>
      <vt:lpstr>Choosing an Appropriate Indicator</vt:lpstr>
      <vt:lpstr>Choosing an Appropriate Indicator</vt:lpstr>
      <vt:lpstr>Choosing an Appropriate Indicator</vt:lpstr>
      <vt:lpstr>Standard Solutions</vt:lpstr>
      <vt:lpstr>Primary Standards</vt:lpstr>
      <vt:lpstr>Primary Standards</vt:lpstr>
      <vt:lpstr>Characteristics of Primary Standards</vt:lpstr>
      <vt:lpstr>Characteristics of Primary Standards</vt:lpstr>
      <vt:lpstr>Characteristics of Primary Standards</vt:lpstr>
      <vt:lpstr>Secondary Standards</vt:lpstr>
      <vt:lpstr>Preparing a Standard Soln of Na2CO3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Reduction and Oxidation</dc:title>
  <dc:creator>Hayden McKenna</dc:creator>
  <cp:lastModifiedBy>Hayden McKenna</cp:lastModifiedBy>
  <cp:revision>354</cp:revision>
  <dcterms:created xsi:type="dcterms:W3CDTF">2015-06-01T11:27:54Z</dcterms:created>
  <dcterms:modified xsi:type="dcterms:W3CDTF">2017-04-23T13:03:05Z</dcterms:modified>
</cp:coreProperties>
</file>